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31"/>
  </p:notesMasterIdLst>
  <p:handoutMasterIdLst>
    <p:handoutMasterId r:id="rId32"/>
  </p:handoutMasterIdLst>
  <p:sldIdLst>
    <p:sldId id="439" r:id="rId2"/>
    <p:sldId id="440" r:id="rId3"/>
    <p:sldId id="463" r:id="rId4"/>
    <p:sldId id="441" r:id="rId5"/>
    <p:sldId id="443" r:id="rId6"/>
    <p:sldId id="444" r:id="rId7"/>
    <p:sldId id="430" r:id="rId8"/>
    <p:sldId id="451" r:id="rId9"/>
    <p:sldId id="446" r:id="rId10"/>
    <p:sldId id="454" r:id="rId11"/>
    <p:sldId id="473" r:id="rId12"/>
    <p:sldId id="449" r:id="rId13"/>
    <p:sldId id="452" r:id="rId14"/>
    <p:sldId id="445" r:id="rId15"/>
    <p:sldId id="466" r:id="rId16"/>
    <p:sldId id="462" r:id="rId17"/>
    <p:sldId id="455" r:id="rId18"/>
    <p:sldId id="456" r:id="rId19"/>
    <p:sldId id="457" r:id="rId20"/>
    <p:sldId id="458" r:id="rId21"/>
    <p:sldId id="459" r:id="rId22"/>
    <p:sldId id="460" r:id="rId23"/>
    <p:sldId id="464" r:id="rId24"/>
    <p:sldId id="469" r:id="rId25"/>
    <p:sldId id="470" r:id="rId26"/>
    <p:sldId id="471" r:id="rId27"/>
    <p:sldId id="465" r:id="rId28"/>
    <p:sldId id="467" r:id="rId29"/>
    <p:sldId id="435" r:id="rId30"/>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4543" autoAdjust="0"/>
  </p:normalViewPr>
  <p:slideViewPr>
    <p:cSldViewPr snapToGrid="0" showGuides="1">
      <p:cViewPr>
        <p:scale>
          <a:sx n="66" d="100"/>
          <a:sy n="66" d="100"/>
        </p:scale>
        <p:origin x="1698" y="66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961486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18</a:t>
            </a:fld>
            <a:endParaRPr lang="en-US"/>
          </a:p>
        </p:txBody>
      </p:sp>
    </p:spTree>
    <p:extLst>
      <p:ext uri="{BB962C8B-B14F-4D97-AF65-F5344CB8AC3E}">
        <p14:creationId xmlns:p14="http://schemas.microsoft.com/office/powerpoint/2010/main" val="2927561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19</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22</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3372812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73339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9520115" y="342015"/>
            <a:ext cx="5808114" cy="4109240"/>
          </a:xfrm>
          <a:prstGeom prst="rect">
            <a:avLst/>
          </a:prstGeom>
        </p:spPr>
      </p:pic>
      <p:pic>
        <p:nvPicPr>
          <p:cNvPr id="18" name="Picture 17"/>
          <p:cNvPicPr>
            <a:picLocks noChangeAspect="1"/>
          </p:cNvPicPr>
          <p:nvPr/>
        </p:nvPicPr>
        <p:blipFill>
          <a:blip r:embed="rId7"/>
          <a:stretch>
            <a:fillRect/>
          </a:stretch>
        </p:blipFill>
        <p:spPr>
          <a:xfrm>
            <a:off x="8165641" y="3511758"/>
            <a:ext cx="5857531" cy="4144203"/>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Webanwendung mit einem relevanten Inhalt</a:t>
            </a:r>
          </a:p>
          <a:p>
            <a:pPr marL="342900" indent="-342900">
              <a:buFont typeface="Arial" panose="020B0604020202020204" pitchFamily="34" charset="0"/>
              <a:buChar char="•"/>
            </a:pPr>
            <a:r>
              <a:rPr lang="de-DE" dirty="0"/>
              <a:t>Umfrage als Banner</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Anwendung bietet Mehrwert für Mitarbeiter</a:t>
            </a:r>
          </a:p>
          <a:p>
            <a:pPr marL="342900" indent="-342900">
              <a:buFont typeface="Arial" panose="020B0604020202020204" pitchFamily="34" charset="0"/>
              <a:buChar char="•"/>
            </a:pPr>
            <a:r>
              <a:rPr lang="de-DE" dirty="0"/>
              <a:t>Umfrage nicht zu aufdringlich</a:t>
            </a:r>
          </a:p>
          <a:p>
            <a:pPr marL="342900" indent="-342900">
              <a:buFont typeface="Arial" panose="020B0604020202020204" pitchFamily="34" charset="0"/>
              <a:buChar char="•"/>
            </a:pPr>
            <a:r>
              <a:rPr lang="de-DE" dirty="0"/>
              <a:t>Unterstützt mehrere Plattformen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Dauerhafter Aufwand (Inhalte)</a:t>
            </a:r>
          </a:p>
          <a:p>
            <a:pPr marL="342900" indent="-342900">
              <a:buFont typeface="Arial" panose="020B0604020202020204" pitchFamily="34" charset="0"/>
              <a:buChar char="•"/>
            </a:pPr>
            <a:r>
              <a:rPr lang="de-DE" dirty="0"/>
              <a:t>Adaption durch Mitarbeiter fraglich</a:t>
            </a:r>
          </a:p>
        </p:txBody>
      </p:sp>
      <p:sp>
        <p:nvSpPr>
          <p:cNvPr id="6" name="Title 5"/>
          <p:cNvSpPr>
            <a:spLocks noGrp="1"/>
          </p:cNvSpPr>
          <p:nvPr>
            <p:ph type="title"/>
          </p:nvPr>
        </p:nvSpPr>
        <p:spPr/>
        <p:txBody>
          <a:bodyPr/>
          <a:lstStyle/>
          <a:p>
            <a:r>
              <a:rPr lang="de-DE" dirty="0"/>
              <a:t>Single-</a:t>
            </a:r>
            <a:r>
              <a:rPr lang="de-DE" dirty="0" err="1"/>
              <a:t>Purpose</a:t>
            </a:r>
            <a:r>
              <a:rPr lang="de-DE" dirty="0"/>
              <a:t>-</a:t>
            </a:r>
            <a:r>
              <a:rPr lang="de-DE" dirty="0" err="1"/>
              <a:t>Webapp</a:t>
            </a:r>
            <a:endParaRPr lang="de-DE" dirty="0"/>
          </a:p>
        </p:txBody>
      </p:sp>
      <p:pic>
        <p:nvPicPr>
          <p:cNvPr id="11" name="Picture 10"/>
          <p:cNvPicPr>
            <a:picLocks noChangeAspect="1"/>
          </p:cNvPicPr>
          <p:nvPr/>
        </p:nvPicPr>
        <p:blipFill>
          <a:blip r:embed="rId4"/>
          <a:stretch>
            <a:fillRect/>
          </a:stretch>
        </p:blipFill>
        <p:spPr>
          <a:xfrm>
            <a:off x="698670" y="511353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7742674" y="1620000"/>
            <a:ext cx="3947802" cy="2285156"/>
          </a:xfrm>
          <a:prstGeom prst="rect">
            <a:avLst/>
          </a:prstGeom>
        </p:spPr>
      </p:pic>
      <p:pic>
        <p:nvPicPr>
          <p:cNvPr id="10" name="Picture 9"/>
          <p:cNvPicPr>
            <a:picLocks noChangeAspect="1"/>
          </p:cNvPicPr>
          <p:nvPr/>
        </p:nvPicPr>
        <p:blipFill rotWithShape="1">
          <a:blip r:embed="rId7"/>
          <a:srcRect l="7060" t="1140" b="3711"/>
          <a:stretch/>
        </p:blipFill>
        <p:spPr>
          <a:xfrm>
            <a:off x="7742674" y="4259613"/>
            <a:ext cx="2712272" cy="1856467"/>
          </a:xfrm>
          <a:prstGeom prst="rect">
            <a:avLst/>
          </a:prstGeom>
        </p:spPr>
      </p:pic>
      <p:pic>
        <p:nvPicPr>
          <p:cNvPr id="12" name="Picture 11"/>
          <p:cNvPicPr>
            <a:picLocks noChangeAspect="1"/>
          </p:cNvPicPr>
          <p:nvPr/>
        </p:nvPicPr>
        <p:blipFill>
          <a:blip r:embed="rId8"/>
          <a:stretch>
            <a:fillRect/>
          </a:stretch>
        </p:blipFill>
        <p:spPr>
          <a:xfrm>
            <a:off x="10500189" y="4039694"/>
            <a:ext cx="1190287" cy="2296306"/>
          </a:xfrm>
          <a:prstGeom prst="rect">
            <a:avLst/>
          </a:prstGeom>
        </p:spPr>
      </p:pic>
    </p:spTree>
    <p:extLst>
      <p:ext uri="{BB962C8B-B14F-4D97-AF65-F5344CB8AC3E}">
        <p14:creationId xmlns:p14="http://schemas.microsoft.com/office/powerpoint/2010/main" val="2597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a:p>
        </p:txBody>
      </p:sp>
      <p:sp>
        <p:nvSpPr>
          <p:cNvPr id="6" name="Title 5"/>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425540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a:t>Captive Portal – Proof of Concept</a:t>
            </a:r>
          </a:p>
          <a:p>
            <a:pPr marL="522864" lvl="1" indent="-342900">
              <a:buFont typeface="Arial" panose="020B0604020202020204" pitchFamily="34" charset="0"/>
              <a:buChar char="•"/>
            </a:pPr>
            <a:r>
              <a:rPr lang="en-US" dirty="0"/>
              <a:t>Newsfeed App – </a:t>
            </a:r>
            <a:r>
              <a:rPr lang="en-US" dirty="0" err="1"/>
              <a:t>Recherchebericht</a:t>
            </a:r>
            <a:r>
              <a:rPr lang="en-US" dirty="0"/>
              <a:t> </a:t>
            </a:r>
          </a:p>
          <a:p>
            <a:pPr marL="522864" lvl="1" indent="-342900">
              <a:buFont typeface="Arial" panose="020B0604020202020204" pitchFamily="34" charset="0"/>
              <a:buChar char="•"/>
            </a:pPr>
            <a:r>
              <a:rPr lang="en-US" dirty="0" err="1"/>
              <a:t>Lunchapp</a:t>
            </a:r>
            <a:r>
              <a:rPr lang="en-US" dirty="0"/>
              <a:t> - Proof of Concept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Teams X PulseShift</a:t>
            </a:r>
            <a:endParaRPr lang="en-US" dirty="0"/>
          </a:p>
        </p:txBody>
      </p:sp>
      <p:pic>
        <p:nvPicPr>
          <p:cNvPr id="1026" name="Picture 2" descr="https://is1-ssl.mzstatic.com/image/thumb/Purple118/v4/87/57/f7/8757f7c0-2373-d4c1-8e54-d1fce6810d58/AppIcon-1x_U007emarketing-0-0-GLES2_U002c0-512MB-sRGB-0-0-0-85-220-0-0-0-6.png/246x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7" y="1619999"/>
            <a:ext cx="4632130" cy="463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a:p>
        </p:txBody>
      </p:sp>
      <p:sp>
        <p:nvSpPr>
          <p:cNvPr id="3" name="Title 2"/>
          <p:cNvSpPr>
            <a:spLocks noGrp="1"/>
          </p:cNvSpPr>
          <p:nvPr>
            <p:ph type="ctrTitle"/>
          </p:nvPr>
        </p:nvSpPr>
        <p:spPr/>
        <p:txBody>
          <a:bodyPr/>
          <a:lstStyle/>
          <a:p>
            <a:endParaRPr lang="de-DE"/>
          </a:p>
        </p:txBody>
      </p:sp>
    </p:spTree>
    <p:extLst>
      <p:ext uri="{BB962C8B-B14F-4D97-AF65-F5344CB8AC3E}">
        <p14:creationId xmlns:p14="http://schemas.microsoft.com/office/powerpoint/2010/main" val="3922112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spTree>
    <p:extLst>
      <p:ext uri="{BB962C8B-B14F-4D97-AF65-F5344CB8AC3E}">
        <p14:creationId xmlns:p14="http://schemas.microsoft.com/office/powerpoint/2010/main" val="17825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b="1" dirty="0"/>
              <a:t>Konzeption</a:t>
            </a:r>
          </a:p>
          <a:p>
            <a:pPr marL="342900" indent="-342900">
              <a:buFont typeface="Arial" panose="020B0604020202020204" pitchFamily="34" charset="0"/>
              <a:buChar char="•"/>
            </a:pPr>
            <a:r>
              <a:rPr lang="de-DE" dirty="0"/>
              <a:t>Überblick über mögliche Umfragekanäle</a:t>
            </a:r>
          </a:p>
          <a:p>
            <a:pPr marL="342900" indent="-342900">
              <a:buFont typeface="Arial" panose="020B0604020202020204" pitchFamily="34" charset="0"/>
              <a:buChar char="•"/>
            </a:pPr>
            <a:r>
              <a:rPr lang="de-DE" dirty="0"/>
              <a:t>Eignung möglicher Kanäle</a:t>
            </a:r>
          </a:p>
          <a:p>
            <a:pPr marL="342900" indent="-342900">
              <a:buFont typeface="Wingdings" panose="05000000000000000000" pitchFamily="2" charset="2"/>
              <a:buChar char="à"/>
            </a:pPr>
            <a:r>
              <a:rPr lang="de-DE" b="1" dirty="0">
                <a:sym typeface="Wingdings" panose="05000000000000000000" pitchFamily="2" charset="2"/>
              </a:rPr>
              <a:t>Vorbeugung teurer Fehlinvestitionen</a:t>
            </a:r>
          </a:p>
          <a:p>
            <a:pPr marL="342900" indent="-342900">
              <a:buFont typeface="Wingdings" panose="05000000000000000000" pitchFamily="2" charset="2"/>
              <a:buChar char="à"/>
            </a:pPr>
            <a:endParaRPr lang="de-DE" sz="1000" b="1" dirty="0"/>
          </a:p>
          <a:p>
            <a:r>
              <a:rPr lang="de-DE" b="1" dirty="0"/>
              <a:t>Umsetzung</a:t>
            </a:r>
          </a:p>
          <a:p>
            <a:pPr marL="342900" indent="-342900">
              <a:buFont typeface="Arial" panose="020B0604020202020204" pitchFamily="34" charset="0"/>
              <a:buChar char="•"/>
            </a:pPr>
            <a:r>
              <a:rPr lang="de-DE" dirty="0"/>
              <a:t>Demonstration bei Kunden</a:t>
            </a:r>
          </a:p>
          <a:p>
            <a:pPr marL="342900" indent="-342900">
              <a:buFont typeface="Arial" panose="020B0604020202020204" pitchFamily="34" charset="0"/>
              <a:buChar char="•"/>
            </a:pPr>
            <a:r>
              <a:rPr lang="de-DE" dirty="0"/>
              <a:t>Vorlage und Basis für die produktive Realisierung</a:t>
            </a:r>
          </a:p>
          <a:p>
            <a:pPr marL="342900" indent="-342900">
              <a:buFont typeface="Wingdings" panose="05000000000000000000" pitchFamily="2" charset="2"/>
              <a:buChar char="à"/>
            </a:pPr>
            <a:r>
              <a:rPr lang="de-DE" b="1" dirty="0">
                <a:sym typeface="Wingdings" panose="05000000000000000000" pitchFamily="2" charset="2"/>
              </a:rPr>
              <a:t>Sparen von Entwicklungskosten</a:t>
            </a:r>
          </a:p>
          <a:p>
            <a:pPr marL="342900" indent="-342900">
              <a:buFont typeface="Wingdings" panose="05000000000000000000" pitchFamily="2" charset="2"/>
              <a:buChar char="à"/>
            </a:pPr>
            <a:endParaRPr lang="de-DE" dirty="0"/>
          </a:p>
        </p:txBody>
      </p:sp>
      <p:sp>
        <p:nvSpPr>
          <p:cNvPr id="4" name="Title 3"/>
          <p:cNvSpPr>
            <a:spLocks noGrp="1"/>
          </p:cNvSpPr>
          <p:nvPr>
            <p:ph type="title"/>
          </p:nvPr>
        </p:nvSpPr>
        <p:spPr/>
        <p:txBody>
          <a:bodyPr/>
          <a:lstStyle/>
          <a:p>
            <a:r>
              <a:rPr lang="de-DE" dirty="0"/>
              <a:t>Erwarteter wirtschaftlicher Nutzen</a:t>
            </a:r>
          </a:p>
        </p:txBody>
      </p:sp>
      <p:pic>
        <p:nvPicPr>
          <p:cNvPr id="3" name="Picture 2"/>
          <p:cNvPicPr>
            <a:picLocks noChangeAspect="1"/>
          </p:cNvPicPr>
          <p:nvPr/>
        </p:nvPicPr>
        <p:blipFill rotWithShape="1">
          <a:blip r:embed="rId2"/>
          <a:srcRect l="27257" r="17832"/>
          <a:stretch/>
        </p:blipFill>
        <p:spPr>
          <a:xfrm>
            <a:off x="6551774" y="0"/>
            <a:ext cx="5643401" cy="6858000"/>
          </a:xfrm>
          <a:prstGeom prst="rect">
            <a:avLst/>
          </a:prstGeom>
        </p:spPr>
      </p:pic>
    </p:spTree>
    <p:extLst>
      <p:ext uri="{BB962C8B-B14F-4D97-AF65-F5344CB8AC3E}">
        <p14:creationId xmlns:p14="http://schemas.microsoft.com/office/powerpoint/2010/main" val="393989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de-DE" dirty="0"/>
          </a:p>
        </p:txBody>
      </p:sp>
      <p:sp>
        <p:nvSpPr>
          <p:cNvPr id="4" name="Title 3"/>
          <p:cNvSpPr>
            <a:spLocks noGrp="1"/>
          </p:cNvSpPr>
          <p:nvPr>
            <p:ph type="title"/>
          </p:nvPr>
        </p:nvSpPr>
        <p:spPr/>
        <p:txBody>
          <a:bodyPr/>
          <a:lstStyle/>
          <a:p>
            <a:r>
              <a:rPr lang="de-DE" dirty="0"/>
              <a:t>Belohnungssysteme</a:t>
            </a:r>
          </a:p>
        </p:txBody>
      </p:sp>
    </p:spTree>
    <p:extLst>
      <p:ext uri="{BB962C8B-B14F-4D97-AF65-F5344CB8AC3E}">
        <p14:creationId xmlns:p14="http://schemas.microsoft.com/office/powerpoint/2010/main" val="48093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546</Words>
  <Application>Microsoft Office PowerPoint</Application>
  <PresentationFormat>Custom</PresentationFormat>
  <Paragraphs>133</Paragraphs>
  <Slides>29</Slides>
  <Notes>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Belohnungssysteme</vt:lpstr>
      <vt:lpstr>Zettelumfrage</vt:lpstr>
      <vt:lpstr>Tablets</vt:lpstr>
      <vt:lpstr>Single-Purpose-Webapp</vt:lpstr>
      <vt:lpstr>Captive Portal</vt:lpstr>
      <vt:lpstr>Newsfeed App</vt:lpstr>
      <vt:lpstr>Phase 2: Realisierung</vt:lpstr>
      <vt:lpstr>Captive Portal – Proof of Concept</vt:lpstr>
      <vt:lpstr>Newsfeed App – Recherchebericht</vt:lpstr>
      <vt:lpstr>Microsoft Staffhub</vt:lpstr>
      <vt:lpstr>Microsoft Staffhub – Schichtplanverwaltung </vt:lpstr>
      <vt:lpstr>Microsoft Staffhub – Kommunikation &amp; Austausch</vt:lpstr>
      <vt:lpstr>Microsoft Teams X PulseShift</vt:lpstr>
      <vt:lpstr>Inkling – Collaboration</vt:lpstr>
      <vt:lpstr>Inkling – Aufgabenverwaltung </vt:lpstr>
      <vt:lpstr>Inkling X PulseShift</vt:lpstr>
      <vt:lpstr>Cotap</vt:lpstr>
      <vt:lpstr>Cotap – Tools</vt:lpstr>
      <vt:lpstr>Cotap X PulseShift</vt:lpstr>
      <vt:lpstr>Lunchapp – Proof of Concept</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44</cp:revision>
  <dcterms:created xsi:type="dcterms:W3CDTF">2018-04-19T17:32:16Z</dcterms:created>
  <dcterms:modified xsi:type="dcterms:W3CDTF">2018-04-22T11:13:17Z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